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81" r:id="rId3"/>
    <p:sldId id="257" r:id="rId4"/>
    <p:sldId id="259" r:id="rId5"/>
    <p:sldId id="260" r:id="rId6"/>
    <p:sldId id="262" r:id="rId7"/>
    <p:sldId id="264" r:id="rId8"/>
    <p:sldId id="265" r:id="rId9"/>
    <p:sldId id="263" r:id="rId10"/>
    <p:sldId id="261" r:id="rId11"/>
    <p:sldId id="266" r:id="rId12"/>
    <p:sldId id="267" r:id="rId13"/>
    <p:sldId id="268" r:id="rId14"/>
    <p:sldId id="269" r:id="rId15"/>
    <p:sldId id="270" r:id="rId16"/>
    <p:sldId id="279" r:id="rId17"/>
    <p:sldId id="271" r:id="rId18"/>
    <p:sldId id="272" r:id="rId19"/>
    <p:sldId id="273" r:id="rId20"/>
    <p:sldId id="274" r:id="rId21"/>
    <p:sldId id="277" r:id="rId22"/>
    <p:sldId id="280" r:id="rId23"/>
    <p:sldId id="275" r:id="rId24"/>
    <p:sldId id="278" r:id="rId25"/>
    <p:sldId id="276" r:id="rId26"/>
    <p:sldId id="258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73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48550/arXiv.1506.01907" TargetMode="External"/><Relationship Id="rId2" Type="http://schemas.openxmlformats.org/officeDocument/2006/relationships/hyperlink" Target="https://ui.adsabs.harvard.edu/link_gateway/1965ApJ...142..419P/doi:10.1086/14830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23/A:1009745219419" TargetMode="External"/><Relationship Id="rId5" Type="http://schemas.openxmlformats.org/officeDocument/2006/relationships/hyperlink" Target="https://doi.org/10.2307/2346830" TargetMode="External"/><Relationship Id="rId4" Type="http://schemas.openxmlformats.org/officeDocument/2006/relationships/hyperlink" Target="http://dx.doi.org/10.1051/0004-6361/201525820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B59C4B-E475-CD16-553B-E79477AA36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591" y="2404531"/>
            <a:ext cx="9274003" cy="1646302"/>
          </a:xfrm>
        </p:spPr>
        <p:txBody>
          <a:bodyPr/>
          <a:lstStyle/>
          <a:p>
            <a:r>
              <a:rPr lang="pt-BR" dirty="0" err="1"/>
              <a:t>Machine</a:t>
            </a:r>
            <a:r>
              <a:rPr lang="pt-BR" dirty="0"/>
              <a:t> Learning com dados da colaboração Planck para reconhecimento de padrões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6CD6AD9-E7F3-496C-542F-0674A076A6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74658" y="4300215"/>
            <a:ext cx="7766936" cy="1096899"/>
          </a:xfrm>
        </p:spPr>
        <p:txBody>
          <a:bodyPr>
            <a:normAutofit lnSpcReduction="10000"/>
          </a:bodyPr>
          <a:lstStyle/>
          <a:p>
            <a:r>
              <a:rPr lang="pt-BR" dirty="0"/>
              <a:t>Diogo Ayres Rocha</a:t>
            </a:r>
          </a:p>
          <a:p>
            <a:r>
              <a:rPr lang="pt-BR" dirty="0"/>
              <a:t>PCI-CBPF</a:t>
            </a:r>
          </a:p>
          <a:p>
            <a:r>
              <a:rPr lang="pt-BR" dirty="0"/>
              <a:t>Engenheiro Eletrônico (CEFET-RJ)</a:t>
            </a:r>
          </a:p>
        </p:txBody>
      </p:sp>
    </p:spTree>
    <p:extLst>
      <p:ext uri="{BB962C8B-B14F-4D97-AF65-F5344CB8AC3E}">
        <p14:creationId xmlns:p14="http://schemas.microsoft.com/office/powerpoint/2010/main" val="1884493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7E13C1-28AD-E7A0-27E7-2B7BCB94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</a:t>
            </a:r>
            <a:r>
              <a:rPr lang="pt-BR" dirty="0" err="1"/>
              <a:t>plots</a:t>
            </a:r>
            <a:r>
              <a:rPr lang="pt-BR" dirty="0"/>
              <a:t> com </a:t>
            </a:r>
            <a:r>
              <a:rPr lang="pt-BR" dirty="0" err="1"/>
              <a:t>healpy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59F14C-8F56-4F35-F1DE-C4723AD6E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/>
          <a:lstStyle/>
          <a:p>
            <a:r>
              <a:rPr lang="pt-BR" dirty="0"/>
              <a:t>Mapas de frequência</a:t>
            </a:r>
          </a:p>
        </p:txBody>
      </p:sp>
      <p:pic>
        <p:nvPicPr>
          <p:cNvPr id="5" name="Imagem 4" descr="Uma imagem contendo Forma&#10;&#10;Descrição gerada automaticamente">
            <a:extLst>
              <a:ext uri="{FF2B5EF4-FFF2-40B4-BE49-F238E27FC236}">
                <a16:creationId xmlns:a16="http://schemas.microsoft.com/office/drawing/2014/main" id="{6CB0D22C-9A6A-AB0C-DBDA-E8C131A2D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9912"/>
            <a:ext cx="10312400" cy="514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16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7E13C1-28AD-E7A0-27E7-2B7BCB94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</a:t>
            </a:r>
            <a:r>
              <a:rPr lang="pt-BR" dirty="0" err="1"/>
              <a:t>plots</a:t>
            </a:r>
            <a:r>
              <a:rPr lang="pt-BR" dirty="0"/>
              <a:t> com </a:t>
            </a:r>
            <a:r>
              <a:rPr lang="pt-BR" dirty="0" err="1"/>
              <a:t>healpy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59F14C-8F56-4F35-F1DE-C4723AD6E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/>
          <a:lstStyle/>
          <a:p>
            <a:r>
              <a:rPr lang="pt-BR" dirty="0"/>
              <a:t>Mapas de frequência – Escala Logarítmica</a:t>
            </a:r>
          </a:p>
        </p:txBody>
      </p:sp>
      <p:pic>
        <p:nvPicPr>
          <p:cNvPr id="6" name="Imagem 5" descr="Forma&#10;&#10;Descrição gerada automaticamente com confiança baixa">
            <a:extLst>
              <a:ext uri="{FF2B5EF4-FFF2-40B4-BE49-F238E27FC236}">
                <a16:creationId xmlns:a16="http://schemas.microsoft.com/office/drawing/2014/main" id="{9638D2BA-7FE4-F8FF-C6BD-039E36158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7227"/>
            <a:ext cx="10363200" cy="517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882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7E13C1-28AD-E7A0-27E7-2B7BCB94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</a:t>
            </a:r>
            <a:r>
              <a:rPr lang="pt-BR" dirty="0" err="1"/>
              <a:t>plots</a:t>
            </a:r>
            <a:r>
              <a:rPr lang="pt-BR" dirty="0"/>
              <a:t> com </a:t>
            </a:r>
            <a:r>
              <a:rPr lang="pt-BR" dirty="0" err="1"/>
              <a:t>healpy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59F14C-8F56-4F35-F1DE-C4723AD6E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/>
          <a:lstStyle/>
          <a:p>
            <a:r>
              <a:rPr lang="pt-BR" dirty="0"/>
              <a:t>CMB </a:t>
            </a:r>
            <a:r>
              <a:rPr lang="pt-BR" dirty="0" err="1"/>
              <a:t>Plot</a:t>
            </a:r>
            <a:endParaRPr lang="pt-BR" dirty="0"/>
          </a:p>
        </p:txBody>
      </p:sp>
      <p:pic>
        <p:nvPicPr>
          <p:cNvPr id="5" name="Imagem 4" descr="Forma, Círculo&#10;&#10;Descrição gerada automaticamente">
            <a:extLst>
              <a:ext uri="{FF2B5EF4-FFF2-40B4-BE49-F238E27FC236}">
                <a16:creationId xmlns:a16="http://schemas.microsoft.com/office/drawing/2014/main" id="{0D21C081-797B-3701-6F31-F81BF5A20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174" y="1707227"/>
            <a:ext cx="7772415" cy="493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611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7E13C1-28AD-E7A0-27E7-2B7BCB94A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Primeiros </a:t>
            </a:r>
            <a:r>
              <a:rPr lang="pt-BR" dirty="0" err="1"/>
              <a:t>plots</a:t>
            </a:r>
            <a:r>
              <a:rPr lang="pt-BR" dirty="0"/>
              <a:t> com </a:t>
            </a:r>
            <a:r>
              <a:rPr lang="pt-BR" dirty="0" err="1"/>
              <a:t>healpy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59F14C-8F56-4F35-F1DE-C4723AD6E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/>
          <a:lstStyle/>
          <a:p>
            <a:r>
              <a:rPr lang="pt-BR" dirty="0"/>
              <a:t>CMB </a:t>
            </a:r>
            <a:r>
              <a:rPr lang="pt-BR" dirty="0" err="1"/>
              <a:t>Plot</a:t>
            </a:r>
            <a:endParaRPr lang="pt-BR" dirty="0"/>
          </a:p>
        </p:txBody>
      </p:sp>
      <p:pic>
        <p:nvPicPr>
          <p:cNvPr id="6" name="Imagem 5" descr="Gráfico&#10;&#10;Descrição gerada automaticamente">
            <a:extLst>
              <a:ext uri="{FF2B5EF4-FFF2-40B4-BE49-F238E27FC236}">
                <a16:creationId xmlns:a16="http://schemas.microsoft.com/office/drawing/2014/main" id="{D9FC3CC2-B5BE-C600-D8C2-B9275B601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28" y="1707227"/>
            <a:ext cx="7772415" cy="493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012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CDCD9-FBF9-0A54-9B7D-6FD591B30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K-</a:t>
            </a:r>
            <a:r>
              <a:rPr lang="pt-BR" dirty="0" err="1"/>
              <a:t>Means</a:t>
            </a:r>
            <a:endParaRPr lang="pt-BR" dirty="0"/>
          </a:p>
        </p:txBody>
      </p:sp>
      <p:pic>
        <p:nvPicPr>
          <p:cNvPr id="24" name="Espaço Reservado para Conteúdo 23" descr="Forma&#10;&#10;Descrição gerada automaticamente">
            <a:extLst>
              <a:ext uri="{FF2B5EF4-FFF2-40B4-BE49-F238E27FC236}">
                <a16:creationId xmlns:a16="http://schemas.microsoft.com/office/drawing/2014/main" id="{908FB5CA-B7AF-CE92-7634-FF7A9D1CDA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017060"/>
            <a:ext cx="5175249" cy="3881437"/>
          </a:xfrm>
        </p:spPr>
      </p:pic>
      <p:pic>
        <p:nvPicPr>
          <p:cNvPr id="26" name="Imagem 25" descr="Gráfico&#10;&#10;Descrição gerada automaticamente">
            <a:extLst>
              <a:ext uri="{FF2B5EF4-FFF2-40B4-BE49-F238E27FC236}">
                <a16:creationId xmlns:a16="http://schemas.microsoft.com/office/drawing/2014/main" id="{E257AF66-48BA-29B5-890C-CD76C1C50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49" y="1671778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104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CDCD9-FBF9-0A54-9B7D-6FD591B30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K-</a:t>
            </a:r>
            <a:r>
              <a:rPr lang="pt-BR" dirty="0" err="1"/>
              <a:t>Means</a:t>
            </a:r>
            <a:endParaRPr lang="pt-BR" dirty="0"/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6016A624-FE2E-E401-BC95-20230622E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00011"/>
            <a:ext cx="9198186" cy="5157989"/>
          </a:xfrm>
        </p:spPr>
        <p:txBody>
          <a:bodyPr>
            <a:normAutofit/>
          </a:bodyPr>
          <a:lstStyle/>
          <a:p>
            <a:r>
              <a:rPr lang="pt-BR" sz="2000" dirty="0"/>
              <a:t>Como escolher o número de clusters?</a:t>
            </a:r>
          </a:p>
          <a:p>
            <a:r>
              <a:rPr lang="pt-BR" sz="2000" dirty="0"/>
              <a:t>O que seria o ideal?</a:t>
            </a:r>
          </a:p>
          <a:p>
            <a:r>
              <a:rPr lang="pt-BR" sz="2000" dirty="0"/>
              <a:t>Método </a:t>
            </a:r>
            <a:r>
              <a:rPr lang="pt-BR" sz="2000" dirty="0" err="1"/>
              <a:t>Elbow</a:t>
            </a:r>
            <a:r>
              <a:rPr lang="pt-BR" sz="2000" dirty="0"/>
              <a:t> (“Joelho”)</a:t>
            </a:r>
          </a:p>
          <a:p>
            <a:pPr lvl="1"/>
            <a:r>
              <a:rPr lang="pt-BR" sz="1800" dirty="0"/>
              <a:t>É realizado uma análise no gráfico de variância dos dados em relação ao número de clusters</a:t>
            </a:r>
          </a:p>
          <a:p>
            <a:pPr lvl="1"/>
            <a:r>
              <a:rPr lang="pt-BR" sz="1800" dirty="0"/>
              <a:t>Na região do “cotovelo” (curva) não existe mais ganho significativo no aumento do número de clusters</a:t>
            </a:r>
          </a:p>
          <a:p>
            <a:pPr lvl="1"/>
            <a:r>
              <a:rPr lang="pt-BR" sz="1800" dirty="0"/>
              <a:t>Esse região é escolhida como número de clusters ideal para ser usada</a:t>
            </a:r>
          </a:p>
          <a:p>
            <a:r>
              <a:rPr lang="pt-BR" sz="2000" dirty="0"/>
              <a:t>Dividir o mapa em regiões menores e procurar por padrões</a:t>
            </a:r>
          </a:p>
          <a:p>
            <a:pPr lvl="1"/>
            <a:r>
              <a:rPr lang="pt-BR" sz="1800" dirty="0" err="1"/>
              <a:t>Healpy</a:t>
            </a:r>
            <a:r>
              <a:rPr lang="pt-BR" sz="1800" dirty="0"/>
              <a:t> trabalha como padrão com sistema de orientação esférica</a:t>
            </a:r>
          </a:p>
          <a:p>
            <a:pPr lvl="1"/>
            <a:r>
              <a:rPr lang="pt-BR" sz="2000" dirty="0" err="1">
                <a:solidFill>
                  <a:srgbClr val="6A9955"/>
                </a:solidFill>
                <a:latin typeface="Consolas" panose="020B0609020204030204" pitchFamily="49" charset="0"/>
              </a:rPr>
              <a:t>p</a:t>
            </a:r>
            <a:r>
              <a:rPr lang="pt-BR" sz="20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hi</a:t>
            </a:r>
            <a:r>
              <a:rPr lang="pt-BR" sz="2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t-BR" sz="20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ra</a:t>
            </a:r>
            <a:endParaRPr lang="pt-BR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lvl="1"/>
            <a:r>
              <a:rPr lang="el-GR" sz="2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π</a:t>
            </a:r>
            <a:r>
              <a:rPr lang="pt-BR" sz="2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/2 - </a:t>
            </a:r>
            <a:r>
              <a:rPr lang="pt-BR" sz="20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dec</a:t>
            </a:r>
            <a:r>
              <a:rPr lang="pt-BR" sz="2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t-BR" sz="20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theta</a:t>
            </a:r>
            <a:endParaRPr lang="pt-BR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lvl="1"/>
            <a:endParaRPr lang="pt-BR" sz="1800" dirty="0"/>
          </a:p>
          <a:p>
            <a:pPr lvl="1"/>
            <a:endParaRPr lang="pt-BR" sz="1800" dirty="0"/>
          </a:p>
          <a:p>
            <a:pPr lvl="1"/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32963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44D90F-C77B-293A-A1EF-020492351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K-</a:t>
            </a:r>
            <a:r>
              <a:rPr lang="pt-BR" dirty="0" err="1"/>
              <a:t>Means</a:t>
            </a:r>
            <a:endParaRPr lang="pt-BR" dirty="0"/>
          </a:p>
        </p:txBody>
      </p:sp>
      <p:pic>
        <p:nvPicPr>
          <p:cNvPr id="9" name="Espaço Reservado para Conteúdo 8" descr="Padrão do plano de fundo&#10;&#10;Descrição gerada automaticamente com confiança baixa">
            <a:extLst>
              <a:ext uri="{FF2B5EF4-FFF2-40B4-BE49-F238E27FC236}">
                <a16:creationId xmlns:a16="http://schemas.microsoft.com/office/drawing/2014/main" id="{F0CC8323-E597-BE09-1239-54E02C0B4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5643" y="1735182"/>
            <a:ext cx="7481753" cy="4987835"/>
          </a:xfrm>
        </p:spPr>
      </p:pic>
    </p:spTree>
    <p:extLst>
      <p:ext uri="{BB962C8B-B14F-4D97-AF65-F5344CB8AC3E}">
        <p14:creationId xmlns:p14="http://schemas.microsoft.com/office/powerpoint/2010/main" val="1642615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CDCD9-FBF9-0A54-9B7D-6FD591B30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K-</a:t>
            </a:r>
            <a:r>
              <a:rPr lang="pt-BR" dirty="0" err="1"/>
              <a:t>Means</a:t>
            </a:r>
            <a:endParaRPr lang="pt-BR" dirty="0"/>
          </a:p>
        </p:txBody>
      </p:sp>
      <p:pic>
        <p:nvPicPr>
          <p:cNvPr id="4" name="Espaço Reservado para Conteúdo 3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F8ACE433-059B-E613-3401-FF936BAE83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405028"/>
            <a:ext cx="6615873" cy="4961905"/>
          </a:xfrm>
        </p:spPr>
      </p:pic>
      <p:sp>
        <p:nvSpPr>
          <p:cNvPr id="5" name="Espaço Reservado para Conteúdo 10">
            <a:extLst>
              <a:ext uri="{FF2B5EF4-FFF2-40B4-BE49-F238E27FC236}">
                <a16:creationId xmlns:a16="http://schemas.microsoft.com/office/drawing/2014/main" id="{1E313D77-6C6D-E8ED-79D9-8A2586D520C1}"/>
              </a:ext>
            </a:extLst>
          </p:cNvPr>
          <p:cNvSpPr txBox="1">
            <a:spLocks/>
          </p:cNvSpPr>
          <p:nvPr/>
        </p:nvSpPr>
        <p:spPr>
          <a:xfrm>
            <a:off x="6807200" y="1930400"/>
            <a:ext cx="2912534" cy="43067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/>
              <a:t>Para a região ao lado a região do “cotovelo” da curva se situa entre 5 e 8 clusters</a:t>
            </a:r>
          </a:p>
          <a:p>
            <a:r>
              <a:rPr lang="pt-BR" sz="2000" dirty="0"/>
              <a:t>A partir dessa análise é escolhido o valor ideal de clusters para realizar a classificação  </a:t>
            </a:r>
          </a:p>
        </p:txBody>
      </p:sp>
    </p:spTree>
    <p:extLst>
      <p:ext uri="{BB962C8B-B14F-4D97-AF65-F5344CB8AC3E}">
        <p14:creationId xmlns:p14="http://schemas.microsoft.com/office/powerpoint/2010/main" val="3268847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77C4A1-0365-10E3-B4B5-C7F5C3163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Selecionando uma região específica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E2BCB5A-1BEE-C7F8-BC9C-DECB83CFA7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390" t="2007" r="50537"/>
          <a:stretch/>
        </p:blipFill>
        <p:spPr>
          <a:xfrm>
            <a:off x="3076967" y="1378038"/>
            <a:ext cx="4567707" cy="5276055"/>
          </a:xfrm>
        </p:spPr>
      </p:pic>
    </p:spTree>
    <p:extLst>
      <p:ext uri="{BB962C8B-B14F-4D97-AF65-F5344CB8AC3E}">
        <p14:creationId xmlns:p14="http://schemas.microsoft.com/office/powerpoint/2010/main" val="243147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77C4A1-0365-10E3-B4B5-C7F5C3163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Selecionando uma região específica</a:t>
            </a:r>
          </a:p>
        </p:txBody>
      </p:sp>
      <p:pic>
        <p:nvPicPr>
          <p:cNvPr id="7" name="Espaço Reservado para Conteúdo 6" descr="Gráfico, Gráfico de superfície&#10;&#10;Descrição gerada automaticamente">
            <a:extLst>
              <a:ext uri="{FF2B5EF4-FFF2-40B4-BE49-F238E27FC236}">
                <a16:creationId xmlns:a16="http://schemas.microsoft.com/office/drawing/2014/main" id="{EC213F1A-C337-DAE3-A99D-A4263FB0A1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2851" y="1763719"/>
            <a:ext cx="6201815" cy="4651361"/>
          </a:xfrm>
        </p:spPr>
      </p:pic>
      <p:pic>
        <p:nvPicPr>
          <p:cNvPr id="8" name="Espaço Reservado para Conteúdo 4">
            <a:extLst>
              <a:ext uri="{FF2B5EF4-FFF2-40B4-BE49-F238E27FC236}">
                <a16:creationId xmlns:a16="http://schemas.microsoft.com/office/drawing/2014/main" id="{8079F997-5A73-F92C-9B70-4BACBFD728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761" r="9701"/>
          <a:stretch/>
        </p:blipFill>
        <p:spPr>
          <a:xfrm>
            <a:off x="704252" y="1397353"/>
            <a:ext cx="4271416" cy="5384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052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387626-01F8-C45C-B8E3-92F54B0EF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Sumário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58CCB7-B56D-0A49-7DCD-90837CDCA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24297"/>
            <a:ext cx="8596668" cy="4807132"/>
          </a:xfrm>
        </p:spPr>
        <p:txBody>
          <a:bodyPr>
            <a:normAutofit fontScale="92500" lnSpcReduction="10000"/>
          </a:bodyPr>
          <a:lstStyle/>
          <a:p>
            <a:r>
              <a:rPr lang="pt-BR" dirty="0"/>
              <a:t>Introdução</a:t>
            </a:r>
          </a:p>
          <a:p>
            <a:r>
              <a:rPr lang="pt-BR" dirty="0"/>
              <a:t>Objetivo</a:t>
            </a:r>
          </a:p>
          <a:p>
            <a:r>
              <a:rPr lang="pt-BR" dirty="0"/>
              <a:t>Sonda Espacial Planck</a:t>
            </a:r>
          </a:p>
          <a:p>
            <a:r>
              <a:rPr lang="pt-BR" dirty="0"/>
              <a:t>Formato de dados da colaboração</a:t>
            </a:r>
          </a:p>
          <a:p>
            <a:r>
              <a:rPr lang="pt-BR" dirty="0"/>
              <a:t>Python</a:t>
            </a:r>
          </a:p>
          <a:p>
            <a:r>
              <a:rPr lang="pt-BR" dirty="0"/>
              <a:t>Primeiros </a:t>
            </a:r>
            <a:r>
              <a:rPr lang="pt-BR" dirty="0" err="1"/>
              <a:t>plots</a:t>
            </a:r>
            <a:r>
              <a:rPr lang="pt-BR" dirty="0"/>
              <a:t> com </a:t>
            </a:r>
            <a:r>
              <a:rPr lang="pt-BR" dirty="0" err="1"/>
              <a:t>healpy</a:t>
            </a:r>
            <a:endParaRPr lang="pt-BR" dirty="0"/>
          </a:p>
          <a:p>
            <a:r>
              <a:rPr lang="pt-BR" dirty="0"/>
              <a:t>K-</a:t>
            </a:r>
            <a:r>
              <a:rPr lang="pt-BR" dirty="0" err="1"/>
              <a:t>Means</a:t>
            </a:r>
            <a:endParaRPr lang="pt-BR" dirty="0"/>
          </a:p>
          <a:p>
            <a:r>
              <a:rPr lang="pt-BR" dirty="0"/>
              <a:t>Selecionando uma região específica</a:t>
            </a:r>
          </a:p>
          <a:p>
            <a:r>
              <a:rPr lang="pt-BR" dirty="0" err="1"/>
              <a:t>DBScan</a:t>
            </a:r>
            <a:endParaRPr lang="pt-BR" dirty="0"/>
          </a:p>
          <a:p>
            <a:r>
              <a:rPr lang="pt-BR" dirty="0"/>
              <a:t>Análise da mesma região selecionada</a:t>
            </a:r>
          </a:p>
          <a:p>
            <a:r>
              <a:rPr lang="pt-BR" dirty="0"/>
              <a:t>Varrendo os Mapas</a:t>
            </a:r>
          </a:p>
          <a:p>
            <a:r>
              <a:rPr lang="pt-BR" dirty="0"/>
              <a:t>Conclusão</a:t>
            </a:r>
          </a:p>
          <a:p>
            <a:r>
              <a:rPr lang="pt-BR" dirty="0"/>
              <a:t>Referências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019471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908CF7-4E03-1735-8408-67AE7645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DBScan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7BBA04-FA77-9D29-86D0-3DB6CBF64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35616"/>
            <a:ext cx="8596668" cy="4868215"/>
          </a:xfrm>
        </p:spPr>
        <p:txBody>
          <a:bodyPr>
            <a:normAutofit/>
          </a:bodyPr>
          <a:lstStyle/>
          <a:p>
            <a:r>
              <a:rPr lang="pt-BR" dirty="0"/>
              <a:t>Diferentemente do método K-</a:t>
            </a:r>
            <a:r>
              <a:rPr lang="pt-BR" dirty="0" err="1"/>
              <a:t>Means</a:t>
            </a:r>
            <a:r>
              <a:rPr lang="pt-BR" dirty="0"/>
              <a:t>, o </a:t>
            </a:r>
            <a:r>
              <a:rPr lang="pt-BR" dirty="0" err="1"/>
              <a:t>DBScan</a:t>
            </a:r>
            <a:r>
              <a:rPr lang="pt-BR" dirty="0"/>
              <a:t> funciona classificando por densidade</a:t>
            </a:r>
          </a:p>
          <a:p>
            <a:r>
              <a:rPr lang="pt-BR" dirty="0"/>
              <a:t>No método não há controle direto sobre o número de clusters, mas sim a definição de como o cluster será formado</a:t>
            </a:r>
          </a:p>
          <a:p>
            <a:pPr lvl="1"/>
            <a:r>
              <a:rPr lang="pt-BR" dirty="0"/>
              <a:t>Épsilon: É o raio em torno de cada ponto que é definido como espaço para formação do cluster</a:t>
            </a:r>
          </a:p>
          <a:p>
            <a:pPr lvl="1"/>
            <a:r>
              <a:rPr lang="pt-BR" dirty="0"/>
              <a:t>Número mínimo de elementos para um conjunto encontrado ser considerado um cluster</a:t>
            </a:r>
          </a:p>
          <a:p>
            <a:pPr lvl="1"/>
            <a:r>
              <a:rPr lang="pt-BR" dirty="0"/>
              <a:t>Os elementos que ficam fora dessas condições são considerados outliers</a:t>
            </a:r>
          </a:p>
          <a:p>
            <a:r>
              <a:rPr lang="pt-BR" dirty="0"/>
              <a:t>Assim como no K-</a:t>
            </a:r>
            <a:r>
              <a:rPr lang="pt-BR" dirty="0" err="1"/>
              <a:t>Means</a:t>
            </a:r>
            <a:r>
              <a:rPr lang="pt-BR" dirty="0"/>
              <a:t>, o </a:t>
            </a:r>
            <a:r>
              <a:rPr lang="pt-BR" dirty="0" err="1"/>
              <a:t>DBScan</a:t>
            </a:r>
            <a:r>
              <a:rPr lang="pt-BR" dirty="0"/>
              <a:t> possui um método para guiar a escolha de parâmetros ótimos </a:t>
            </a:r>
          </a:p>
          <a:p>
            <a:pPr lvl="1"/>
            <a:r>
              <a:rPr lang="pt-BR" dirty="0"/>
              <a:t>Para guiar a escolha dos parâmetros ótimos</a:t>
            </a:r>
          </a:p>
          <a:p>
            <a:pPr lvl="2"/>
            <a:r>
              <a:rPr lang="pt-BR" dirty="0" err="1"/>
              <a:t>Nmin</a:t>
            </a:r>
            <a:r>
              <a:rPr lang="pt-BR" dirty="0"/>
              <a:t> = (no mínimo) 2*dimensão dos dados</a:t>
            </a:r>
          </a:p>
          <a:p>
            <a:pPr lvl="2"/>
            <a:r>
              <a:rPr lang="pt-BR" dirty="0"/>
              <a:t>Épsilon pode ser obtido através do m</a:t>
            </a:r>
            <a:r>
              <a:rPr lang="pt-BR" sz="1400" dirty="0"/>
              <a:t>étodo </a:t>
            </a:r>
            <a:r>
              <a:rPr lang="pt-BR" dirty="0" err="1"/>
              <a:t>e</a:t>
            </a:r>
            <a:r>
              <a:rPr lang="pt-BR" sz="1400" dirty="0" err="1"/>
              <a:t>lbow</a:t>
            </a:r>
            <a:endParaRPr lang="pt-BR" sz="1400" dirty="0"/>
          </a:p>
          <a:p>
            <a:pPr lvl="2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76851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908CF7-4E03-1735-8408-67AE7645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DBScan</a:t>
            </a:r>
            <a:endParaRPr lang="pt-BR" dirty="0"/>
          </a:p>
        </p:txBody>
      </p:sp>
      <p:pic>
        <p:nvPicPr>
          <p:cNvPr id="5" name="Espaço Reservado para Conteúdo 4" descr="Gráfico&#10;&#10;Descrição gerada automaticamente com confiança média">
            <a:extLst>
              <a:ext uri="{FF2B5EF4-FFF2-40B4-BE49-F238E27FC236}">
                <a16:creationId xmlns:a16="http://schemas.microsoft.com/office/drawing/2014/main" id="{B72303B9-3FE6-E6F7-0CEC-9897AF977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6592" y="1270000"/>
            <a:ext cx="7027834" cy="5270875"/>
          </a:xfr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D430331B-F5D4-69C1-382A-9ADFD9B8F86F}"/>
              </a:ext>
            </a:extLst>
          </p:cNvPr>
          <p:cNvSpPr txBox="1">
            <a:spLocks/>
          </p:cNvSpPr>
          <p:nvPr/>
        </p:nvSpPr>
        <p:spPr>
          <a:xfrm>
            <a:off x="7014053" y="2590800"/>
            <a:ext cx="2730322" cy="35144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0363" lvl="2" indent="-360363"/>
            <a:r>
              <a:rPr lang="pt-BR" dirty="0"/>
              <a:t>Assim como usado no       K-</a:t>
            </a:r>
            <a:r>
              <a:rPr lang="pt-BR" dirty="0" err="1"/>
              <a:t>Means</a:t>
            </a:r>
            <a:r>
              <a:rPr lang="pt-BR" dirty="0"/>
              <a:t> para seleção do valor do número de clusters, no </a:t>
            </a:r>
            <a:r>
              <a:rPr lang="pt-BR" dirty="0" err="1"/>
              <a:t>DBScan</a:t>
            </a:r>
            <a:r>
              <a:rPr lang="pt-BR" dirty="0"/>
              <a:t>, a região de inclinação da curva indica um valor ótimo para o raio (</a:t>
            </a:r>
            <a:r>
              <a:rPr lang="pt-BR" dirty="0" err="1"/>
              <a:t>élpsilon</a:t>
            </a:r>
            <a:r>
              <a:rPr lang="pt-BR" dirty="0"/>
              <a:t>)</a:t>
            </a:r>
          </a:p>
          <a:p>
            <a:pPr marL="360363" lvl="2" indent="-360363"/>
            <a:r>
              <a:rPr lang="pt-BR" dirty="0"/>
              <a:t>Nesse caso algo em torno de 0.002</a:t>
            </a:r>
          </a:p>
        </p:txBody>
      </p:sp>
    </p:spTree>
    <p:extLst>
      <p:ext uri="{BB962C8B-B14F-4D97-AF65-F5344CB8AC3E}">
        <p14:creationId xmlns:p14="http://schemas.microsoft.com/office/powerpoint/2010/main" val="3851893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0F20A0-0BE8-B63D-6E21-AD9011C03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Análise da mesma região selecionada</a:t>
            </a:r>
          </a:p>
        </p:txBody>
      </p:sp>
      <p:pic>
        <p:nvPicPr>
          <p:cNvPr id="5" name="Espaço Reservado para Conteúdo 4" descr="Gráfico, Gráfico de radar&#10;&#10;Descrição gerada automaticamente">
            <a:extLst>
              <a:ext uri="{FF2B5EF4-FFF2-40B4-BE49-F238E27FC236}">
                <a16:creationId xmlns:a16="http://schemas.microsoft.com/office/drawing/2014/main" id="{397BEAC7-35A1-53FC-4FCF-C9997ADD9A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1045" y="1690325"/>
            <a:ext cx="6675422" cy="5006567"/>
          </a:xfrm>
        </p:spPr>
      </p:pic>
    </p:spTree>
    <p:extLst>
      <p:ext uri="{BB962C8B-B14F-4D97-AF65-F5344CB8AC3E}">
        <p14:creationId xmlns:p14="http://schemas.microsoft.com/office/powerpoint/2010/main" val="40620565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8380E3-0710-4C4F-FB1E-06FD66B7C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Análise da mesma região selecionada</a:t>
            </a:r>
          </a:p>
        </p:txBody>
      </p:sp>
      <p:pic>
        <p:nvPicPr>
          <p:cNvPr id="5" name="Espaço Reservado para Conteúdo 4" descr="Gráfico, Gráfico de radar&#10;&#10;Descrição gerada automaticamente">
            <a:extLst>
              <a:ext uri="{FF2B5EF4-FFF2-40B4-BE49-F238E27FC236}">
                <a16:creationId xmlns:a16="http://schemas.microsoft.com/office/drawing/2014/main" id="{DD00715E-B854-BE3E-B06D-8C48DAA496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03007" y="1381655"/>
            <a:ext cx="6488993" cy="4866745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2F8B1BB-6F6C-E1E2-7CED-2D9889882A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444"/>
          <a:stretch/>
        </p:blipFill>
        <p:spPr>
          <a:xfrm>
            <a:off x="1031171" y="1381655"/>
            <a:ext cx="4318000" cy="489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1157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C2592C-BC04-A68E-79F0-A94DDBC88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Varrendo o Mapa</a:t>
            </a:r>
          </a:p>
        </p:txBody>
      </p:sp>
      <p:pic>
        <p:nvPicPr>
          <p:cNvPr id="5" name="Espaço Reservado para Conteúdo 4" descr="Gráfico&#10;&#10;Descrição gerada automaticamente com confiança baixa">
            <a:extLst>
              <a:ext uri="{FF2B5EF4-FFF2-40B4-BE49-F238E27FC236}">
                <a16:creationId xmlns:a16="http://schemas.microsoft.com/office/drawing/2014/main" id="{4B48FCE5-4BDB-9B1F-6EAB-8D5679565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735" y="1443452"/>
            <a:ext cx="7219397" cy="5414548"/>
          </a:xfrm>
        </p:spPr>
      </p:pic>
    </p:spTree>
    <p:extLst>
      <p:ext uri="{BB962C8B-B14F-4D97-AF65-F5344CB8AC3E}">
        <p14:creationId xmlns:p14="http://schemas.microsoft.com/office/powerpoint/2010/main" val="30729283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5C584B-4A23-6FF0-8CD6-2EEC48DDB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3155DA-7AC3-24F7-E801-C2203F95C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42056"/>
            <a:ext cx="8839199" cy="4206344"/>
          </a:xfrm>
        </p:spPr>
        <p:txBody>
          <a:bodyPr>
            <a:normAutofit/>
          </a:bodyPr>
          <a:lstStyle/>
          <a:p>
            <a:r>
              <a:rPr lang="pt-BR" sz="2000" dirty="0"/>
              <a:t>O trabalho foi uma prova de conceito na análise de padrões utilizando dados de CMB da colaboração Planck</a:t>
            </a:r>
          </a:p>
          <a:p>
            <a:r>
              <a:rPr lang="pt-BR" sz="2000" dirty="0"/>
              <a:t>O método do K-</a:t>
            </a:r>
            <a:r>
              <a:rPr lang="pt-BR" sz="2000" dirty="0" err="1"/>
              <a:t>Means</a:t>
            </a:r>
            <a:r>
              <a:rPr lang="pt-BR" sz="2000" dirty="0"/>
              <a:t> se mostrou eficiente em regiões menores para separação de dados com intensidades diferentes</a:t>
            </a:r>
          </a:p>
          <a:p>
            <a:r>
              <a:rPr lang="pt-BR" sz="2000" dirty="0"/>
              <a:t>O método </a:t>
            </a:r>
            <a:r>
              <a:rPr lang="pt-BR" sz="2000" dirty="0" err="1"/>
              <a:t>DBScan</a:t>
            </a:r>
            <a:r>
              <a:rPr lang="pt-BR" sz="2000" dirty="0"/>
              <a:t> em função da busca por densidade nos dados consegue colocar dados que estão em um mesmo plano em um único conjunto e separando os picos nos dados, mas perdendo regiões onde a densidade é muito menor</a:t>
            </a:r>
          </a:p>
          <a:p>
            <a:pPr lvl="1"/>
            <a:r>
              <a:rPr lang="pt-BR" sz="1800" dirty="0"/>
              <a:t>Observar que o pico maior onde a densidade é claramente menor, os dados são classificados como outliers</a:t>
            </a:r>
          </a:p>
        </p:txBody>
      </p:sp>
    </p:spTree>
    <p:extLst>
      <p:ext uri="{BB962C8B-B14F-4D97-AF65-F5344CB8AC3E}">
        <p14:creationId xmlns:p14="http://schemas.microsoft.com/office/powerpoint/2010/main" val="29350666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0D105B-FA3A-7CBB-3956-693B82DDC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79732C-04D4-EA49-30C9-D6665AE7F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67627"/>
            <a:ext cx="10234506" cy="3880773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[1] </a:t>
            </a:r>
            <a:r>
              <a:rPr lang="pt-BR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https://ui.adsabs.harvard.edu/</a:t>
            </a:r>
            <a:r>
              <a:rPr lang="pt-BR" dirty="0" err="1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link_gateway</a:t>
            </a:r>
            <a:r>
              <a:rPr lang="pt-BR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/1965ApJ.[3]..142..419P/doi:10.1086/148307</a:t>
            </a:r>
            <a:endParaRPr lang="pt-BR" dirty="0">
              <a:solidFill>
                <a:schemeClr val="tx1"/>
              </a:solidFill>
            </a:endParaRPr>
          </a:p>
          <a:p>
            <a:r>
              <a:rPr lang="pt-BR" dirty="0">
                <a:solidFill>
                  <a:schemeClr val="tx1"/>
                </a:solidFill>
              </a:rPr>
              <a:t>[2] </a:t>
            </a:r>
            <a:r>
              <a:rPr lang="pt-BR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https://doi.org/10.48550/arXiv.1506.01907</a:t>
            </a:r>
            <a:endParaRPr lang="pt-BR" dirty="0">
              <a:solidFill>
                <a:schemeClr val="tx1"/>
              </a:solidFill>
            </a:endParaRPr>
          </a:p>
          <a:p>
            <a:r>
              <a:rPr lang="pt-BR" dirty="0">
                <a:solidFill>
                  <a:schemeClr val="tx1"/>
                </a:solidFill>
              </a:rPr>
              <a:t>[3] </a:t>
            </a:r>
            <a:r>
              <a:rPr lang="pt-BR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http://dx.doi.org/10.1051/0004-6361/201525820</a:t>
            </a:r>
            <a:endParaRPr lang="pt-BR" dirty="0">
              <a:solidFill>
                <a:schemeClr val="tx1"/>
              </a:solidFill>
            </a:endParaRPr>
          </a:p>
          <a:p>
            <a:r>
              <a:rPr lang="pt-BR" dirty="0">
                <a:solidFill>
                  <a:schemeClr val="tx1"/>
                </a:solidFill>
              </a:rPr>
              <a:t>[4] </a:t>
            </a:r>
            <a:r>
              <a:rPr lang="pt-BR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https://doi.org/10.2307/2346830</a:t>
            </a:r>
            <a:endParaRPr lang="pt-BR" dirty="0">
              <a:solidFill>
                <a:schemeClr val="tx1"/>
              </a:solidFill>
            </a:endParaRPr>
          </a:p>
          <a:p>
            <a:r>
              <a:rPr lang="pt-BR" dirty="0">
                <a:solidFill>
                  <a:schemeClr val="tx1"/>
                </a:solidFill>
              </a:rPr>
              <a:t>[5] </a:t>
            </a:r>
            <a:r>
              <a:rPr lang="pt-BR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https://doi.org/10.1023/A:1009745219419</a:t>
            </a:r>
            <a:endParaRPr lang="pt-BR" dirty="0">
              <a:solidFill>
                <a:schemeClr val="tx1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01764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463EA8-CEF1-873F-6BC3-278FBA69D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DD5ECD-4DDA-47A6-613E-AB4E20BCC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85101"/>
            <a:ext cx="9185994" cy="4563299"/>
          </a:xfrm>
        </p:spPr>
        <p:txBody>
          <a:bodyPr>
            <a:normAutofit lnSpcReduction="10000"/>
          </a:bodyPr>
          <a:lstStyle/>
          <a:p>
            <a:r>
              <a:rPr lang="pt-BR" sz="2800" dirty="0" err="1"/>
              <a:t>Cosmic</a:t>
            </a:r>
            <a:r>
              <a:rPr lang="pt-BR" sz="2800" dirty="0"/>
              <a:t> </a:t>
            </a:r>
            <a:r>
              <a:rPr lang="pt-BR" sz="2800" dirty="0" err="1"/>
              <a:t>Microwave</a:t>
            </a:r>
            <a:r>
              <a:rPr lang="pt-BR" sz="2800" dirty="0"/>
              <a:t> Background (CMB)</a:t>
            </a:r>
          </a:p>
          <a:p>
            <a:pPr lvl="1"/>
            <a:r>
              <a:rPr lang="pt-BR" sz="2400" dirty="0"/>
              <a:t>Arno Penzias e Robert Wilson</a:t>
            </a:r>
          </a:p>
          <a:p>
            <a:pPr lvl="1"/>
            <a:r>
              <a:rPr lang="pt-BR" sz="2400" dirty="0"/>
              <a:t>Tem origem no início do universo (Big-</a:t>
            </a:r>
            <a:r>
              <a:rPr lang="pt-BR" sz="2400" dirty="0" err="1"/>
              <a:t>Bang</a:t>
            </a:r>
            <a:r>
              <a:rPr lang="pt-BR" sz="2400" dirty="0"/>
              <a:t>)</a:t>
            </a:r>
          </a:p>
          <a:p>
            <a:pPr lvl="1"/>
            <a:r>
              <a:rPr lang="pt-BR" sz="2400" dirty="0"/>
              <a:t>O calor gerado remanescente gera esse ruído de fundo devido à expansão e resfriamento do Universo</a:t>
            </a:r>
          </a:p>
          <a:p>
            <a:pPr lvl="1"/>
            <a:r>
              <a:rPr lang="pt-BR" sz="2400" dirty="0"/>
              <a:t>~3.5 K</a:t>
            </a:r>
          </a:p>
          <a:p>
            <a:pPr lvl="1"/>
            <a:r>
              <a:rPr lang="pt-BR" sz="2400" dirty="0"/>
              <a:t>A radiação é praticamente uniforme preenchendo todo universo</a:t>
            </a:r>
          </a:p>
          <a:p>
            <a:pPr lvl="1"/>
            <a:r>
              <a:rPr lang="pt-BR" sz="2400" dirty="0"/>
              <a:t>O estudo de pequenas variação dessa radiação podem conter informações sobre a origem do universo, assim como a evolução e o conteúdo</a:t>
            </a:r>
          </a:p>
        </p:txBody>
      </p:sp>
    </p:spTree>
    <p:extLst>
      <p:ext uri="{BB962C8B-B14F-4D97-AF65-F5344CB8AC3E}">
        <p14:creationId xmlns:p14="http://schemas.microsoft.com/office/powerpoint/2010/main" val="3439728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62BF3E-3297-79F5-3EF0-E2C761D7E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68B757-9275-8448-33B3-3671EE3A5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60717"/>
            <a:ext cx="9020458" cy="4587683"/>
          </a:xfrm>
        </p:spPr>
        <p:txBody>
          <a:bodyPr>
            <a:normAutofit/>
          </a:bodyPr>
          <a:lstStyle/>
          <a:p>
            <a:r>
              <a:rPr lang="pt-BR" sz="2400" dirty="0"/>
              <a:t>Através de métodos de </a:t>
            </a:r>
            <a:r>
              <a:rPr lang="pt-BR" sz="2400" dirty="0" err="1"/>
              <a:t>clusterização</a:t>
            </a:r>
            <a:r>
              <a:rPr lang="pt-BR" sz="2400" dirty="0"/>
              <a:t> achar padrões nos mapas de radiação cósmica de fundo provenientes da colaboração PLANCK</a:t>
            </a:r>
          </a:p>
          <a:p>
            <a:pPr marL="0" indent="0">
              <a:buNone/>
            </a:pPr>
            <a:endParaRPr lang="pt-BR" sz="2400" dirty="0"/>
          </a:p>
          <a:p>
            <a:r>
              <a:rPr lang="pt-BR" sz="2400" dirty="0"/>
              <a:t>Entender o uso do formato HEALPIX utilizado pela colaboração para formato dos mapas </a:t>
            </a:r>
          </a:p>
          <a:p>
            <a:endParaRPr lang="pt-BR" sz="2400" dirty="0"/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576600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C6B29E-BAAF-095B-075C-303E2E82C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Sonda Espacial Planck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EDFB7F-4F93-C2C3-2A34-06C841060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5465"/>
            <a:ext cx="7912874" cy="5007735"/>
          </a:xfrm>
        </p:spPr>
        <p:txBody>
          <a:bodyPr>
            <a:normAutofit fontScale="92500" lnSpcReduction="10000"/>
          </a:bodyPr>
          <a:lstStyle/>
          <a:p>
            <a:r>
              <a:rPr lang="pt-BR" sz="2400" dirty="0"/>
              <a:t>A sonda Planck foi lançada em 2009</a:t>
            </a:r>
          </a:p>
          <a:p>
            <a:r>
              <a:rPr lang="pt-BR" sz="2400" dirty="0"/>
              <a:t>Obter dados mais precisos que a sonda Wilkinson </a:t>
            </a:r>
            <a:r>
              <a:rPr lang="pt-BR" sz="2400" dirty="0" err="1"/>
              <a:t>Microwave</a:t>
            </a:r>
            <a:r>
              <a:rPr lang="pt-BR" sz="2400" dirty="0"/>
              <a:t> </a:t>
            </a:r>
            <a:r>
              <a:rPr lang="pt-BR" sz="2400" dirty="0" err="1"/>
              <a:t>Anisotropy</a:t>
            </a:r>
            <a:r>
              <a:rPr lang="pt-BR" sz="2400" dirty="0"/>
              <a:t> </a:t>
            </a:r>
            <a:r>
              <a:rPr lang="pt-BR" sz="2400" dirty="0" err="1"/>
              <a:t>Probe</a:t>
            </a:r>
            <a:r>
              <a:rPr lang="pt-BR" sz="2400" dirty="0"/>
              <a:t> [WMAP]</a:t>
            </a:r>
          </a:p>
          <a:p>
            <a:r>
              <a:rPr lang="pt-BR" sz="2400" dirty="0"/>
              <a:t>Dados adquiridos pela colaboração tiveram uma precisão e resolução maiores que todos os experimentos anteriores</a:t>
            </a:r>
          </a:p>
          <a:p>
            <a:r>
              <a:rPr lang="pt-BR" sz="2400" dirty="0"/>
              <a:t>Para medir, a sonda possuía 2 instrumentos:</a:t>
            </a:r>
          </a:p>
          <a:p>
            <a:pPr lvl="1"/>
            <a:r>
              <a:rPr lang="pt-BR" sz="2000" dirty="0" err="1"/>
              <a:t>Low</a:t>
            </a:r>
            <a:r>
              <a:rPr lang="pt-BR" sz="2000" dirty="0"/>
              <a:t> Frequency </a:t>
            </a:r>
            <a:r>
              <a:rPr lang="pt-BR" sz="2000" dirty="0" err="1"/>
              <a:t>Instrument</a:t>
            </a:r>
            <a:r>
              <a:rPr lang="pt-BR" sz="2000" dirty="0"/>
              <a:t> (LFI)</a:t>
            </a:r>
          </a:p>
          <a:p>
            <a:pPr lvl="1"/>
            <a:r>
              <a:rPr lang="pt-BR" sz="2000" dirty="0"/>
              <a:t>High Frequency </a:t>
            </a:r>
            <a:r>
              <a:rPr lang="pt-BR" sz="2000" dirty="0" err="1"/>
              <a:t>Instrument</a:t>
            </a:r>
            <a:r>
              <a:rPr lang="pt-BR" sz="2000" dirty="0"/>
              <a:t> (HFI)</a:t>
            </a:r>
          </a:p>
          <a:p>
            <a:r>
              <a:rPr lang="pt-BR" sz="2400" dirty="0"/>
              <a:t>Para medir temperaturas tão baixas (~3K) com precisão, um dos instrumentos fazia uso do ruído Johnson em uma resistência resfriada, onde devido a agitação térmica causada pela radiação incidente (CMB + </a:t>
            </a:r>
            <a:r>
              <a:rPr lang="pt-BR" sz="2400" dirty="0" err="1"/>
              <a:t>foreground</a:t>
            </a:r>
            <a:r>
              <a:rPr lang="pt-BR" sz="2400" dirty="0"/>
              <a:t> </a:t>
            </a:r>
            <a:r>
              <a:rPr lang="pt-BR" sz="2400" dirty="0" err="1"/>
              <a:t>emissions</a:t>
            </a:r>
            <a:r>
              <a:rPr lang="pt-BR" sz="2400" dirty="0"/>
              <a:t>), uma tensão aparece nos terminais da resistência atuando como um termômetro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390499-C776-71BC-D62E-C4A2008547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5" r="22889" b="9327"/>
          <a:stretch/>
        </p:blipFill>
        <p:spPr bwMode="auto">
          <a:xfrm>
            <a:off x="8833427" y="2357801"/>
            <a:ext cx="3358573" cy="256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9941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D068C-5778-FFE9-BB4B-36E316F23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pt-BR" dirty="0"/>
              <a:t>Formato de dados da colaboração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4EB1E1-B349-7DB0-8616-116863990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9087" y="1930400"/>
            <a:ext cx="2934714" cy="4487142"/>
          </a:xfrm>
        </p:spPr>
        <p:txBody>
          <a:bodyPr>
            <a:normAutofit/>
          </a:bodyPr>
          <a:lstStyle/>
          <a:p>
            <a:r>
              <a:rPr lang="pt-BR" dirty="0"/>
              <a:t>Os dados seguem a padronização HEALPIX</a:t>
            </a:r>
          </a:p>
          <a:p>
            <a:r>
              <a:rPr lang="pt-BR" dirty="0"/>
              <a:t>Basicamente o formato é composto de um vetor 1D em que cada ponto possui um </a:t>
            </a:r>
            <a:r>
              <a:rPr lang="pt-BR" dirty="0" err="1"/>
              <a:t>ra</a:t>
            </a:r>
            <a:r>
              <a:rPr lang="pt-BR" dirty="0"/>
              <a:t> e </a:t>
            </a:r>
            <a:r>
              <a:rPr lang="pt-BR" dirty="0" err="1"/>
              <a:t>dec</a:t>
            </a:r>
            <a:r>
              <a:rPr lang="pt-BR" dirty="0"/>
              <a:t> associado</a:t>
            </a:r>
          </a:p>
          <a:p>
            <a:r>
              <a:rPr lang="pt-BR" dirty="0"/>
              <a:t>A conversão depende da quantidade de pixels que o dado possui</a:t>
            </a:r>
          </a:p>
          <a:p>
            <a:r>
              <a:rPr lang="pt-BR" dirty="0"/>
              <a:t>Big </a:t>
            </a:r>
            <a:r>
              <a:rPr lang="pt-BR" dirty="0" err="1"/>
              <a:t>Endian</a:t>
            </a:r>
            <a:r>
              <a:rPr lang="pt-BR" dirty="0"/>
              <a:t>!</a:t>
            </a:r>
          </a:p>
        </p:txBody>
      </p:sp>
      <p:pic>
        <p:nvPicPr>
          <p:cNvPr id="5" name="Imagem 4" descr="Tabela&#10;&#10;Descrição gerada automaticamente">
            <a:extLst>
              <a:ext uri="{FF2B5EF4-FFF2-40B4-BE49-F238E27FC236}">
                <a16:creationId xmlns:a16="http://schemas.microsoft.com/office/drawing/2014/main" id="{3518940D-52E0-12A0-58B6-CFFB0B6AC9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78" r="30358"/>
          <a:stretch/>
        </p:blipFill>
        <p:spPr>
          <a:xfrm>
            <a:off x="33752" y="1324029"/>
            <a:ext cx="7115335" cy="509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717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D068C-5778-FFE9-BB4B-36E316F23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pt-BR"/>
              <a:t>Formato de dados da colaboração</a:t>
            </a:r>
            <a:endParaRPr lang="pt-BR" dirty="0"/>
          </a:p>
        </p:txBody>
      </p:sp>
      <p:pic>
        <p:nvPicPr>
          <p:cNvPr id="8" name="Espaço Reservado para Conteúdo 7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70DEA16A-8BD2-0125-F5FA-106F588BE4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9109" y="1270000"/>
            <a:ext cx="5151648" cy="5522119"/>
          </a:xfrm>
        </p:spPr>
      </p:pic>
    </p:spTree>
    <p:extLst>
      <p:ext uri="{BB962C8B-B14F-4D97-AF65-F5344CB8AC3E}">
        <p14:creationId xmlns:p14="http://schemas.microsoft.com/office/powerpoint/2010/main" val="1870956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D068C-5778-FFE9-BB4B-36E316F23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pt-BR"/>
              <a:t>Formato de dados da colaboração</a:t>
            </a:r>
            <a:endParaRPr lang="pt-BR" dirty="0"/>
          </a:p>
        </p:txBody>
      </p:sp>
      <p:pic>
        <p:nvPicPr>
          <p:cNvPr id="6" name="Espaço Reservado para Conteúdo 5" descr="Tela de computador&#10;&#10;Descrição gerada automaticamente">
            <a:extLst>
              <a:ext uri="{FF2B5EF4-FFF2-40B4-BE49-F238E27FC236}">
                <a16:creationId xmlns:a16="http://schemas.microsoft.com/office/drawing/2014/main" id="{E1563268-BC75-58CE-0221-841934F66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000" y="1270000"/>
            <a:ext cx="9905999" cy="537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948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C7BD86-C4E8-43D2-5755-396E41ED9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Python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766538-64A9-C89E-00D5-EF5F2F6EE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Bibliotecas usadas</a:t>
            </a:r>
          </a:p>
          <a:p>
            <a:pPr lvl="1"/>
            <a:r>
              <a:rPr lang="pt-BR" sz="2000" dirty="0" err="1"/>
              <a:t>Healpy</a:t>
            </a:r>
            <a:endParaRPr lang="pt-BR" sz="2000" dirty="0"/>
          </a:p>
          <a:p>
            <a:pPr lvl="2"/>
            <a:r>
              <a:rPr lang="pt-BR" sz="1800" dirty="0"/>
              <a:t>Implementação do </a:t>
            </a:r>
            <a:r>
              <a:rPr lang="pt-BR" sz="1800" dirty="0" err="1"/>
              <a:t>healpix</a:t>
            </a:r>
            <a:r>
              <a:rPr lang="pt-BR" sz="1800" dirty="0"/>
              <a:t> no </a:t>
            </a:r>
            <a:r>
              <a:rPr lang="pt-BR" sz="1800" dirty="0" err="1"/>
              <a:t>python</a:t>
            </a:r>
            <a:endParaRPr lang="pt-BR" sz="1800" dirty="0"/>
          </a:p>
          <a:p>
            <a:pPr lvl="1"/>
            <a:r>
              <a:rPr lang="pt-BR" sz="2000" dirty="0" err="1"/>
              <a:t>Numpy</a:t>
            </a:r>
            <a:endParaRPr lang="pt-BR" sz="2000" dirty="0"/>
          </a:p>
          <a:p>
            <a:pPr lvl="1"/>
            <a:r>
              <a:rPr lang="pt-BR" sz="2000" dirty="0"/>
              <a:t>Pandas</a:t>
            </a:r>
          </a:p>
          <a:p>
            <a:pPr lvl="1"/>
            <a:r>
              <a:rPr lang="pt-BR" sz="2000" dirty="0" err="1"/>
              <a:t>Matplotlib</a:t>
            </a:r>
            <a:endParaRPr lang="pt-BR" sz="2000" dirty="0"/>
          </a:p>
          <a:p>
            <a:pPr lvl="1"/>
            <a:r>
              <a:rPr lang="pt-BR" sz="2000" dirty="0" err="1"/>
              <a:t>Scikit-learn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06835821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1240</TotalTime>
  <Words>848</Words>
  <Application>Microsoft Office PowerPoint</Application>
  <PresentationFormat>Widescreen</PresentationFormat>
  <Paragraphs>107</Paragraphs>
  <Slides>26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1" baseType="lpstr">
      <vt:lpstr>Arial</vt:lpstr>
      <vt:lpstr>Consolas</vt:lpstr>
      <vt:lpstr>Trebuchet MS</vt:lpstr>
      <vt:lpstr>Wingdings 3</vt:lpstr>
      <vt:lpstr>Facetado</vt:lpstr>
      <vt:lpstr>Machine Learning com dados da colaboração Planck para reconhecimento de padrões</vt:lpstr>
      <vt:lpstr>Sumário</vt:lpstr>
      <vt:lpstr>Introdução</vt:lpstr>
      <vt:lpstr>Objetivo</vt:lpstr>
      <vt:lpstr>Sonda Espacial Planck</vt:lpstr>
      <vt:lpstr>Formato de dados da colaboração</vt:lpstr>
      <vt:lpstr>Formato de dados da colaboração</vt:lpstr>
      <vt:lpstr>Formato de dados da colaboração</vt:lpstr>
      <vt:lpstr>Python</vt:lpstr>
      <vt:lpstr>Primeiros plots com healpy</vt:lpstr>
      <vt:lpstr>Primeiros plots com healpy</vt:lpstr>
      <vt:lpstr>Primeiros plots com healpy</vt:lpstr>
      <vt:lpstr>Primeiros plots com healpy</vt:lpstr>
      <vt:lpstr>K-Means</vt:lpstr>
      <vt:lpstr>K-Means</vt:lpstr>
      <vt:lpstr>K-Means</vt:lpstr>
      <vt:lpstr>K-Means</vt:lpstr>
      <vt:lpstr>Selecionando uma região específica</vt:lpstr>
      <vt:lpstr>Selecionando uma região específica</vt:lpstr>
      <vt:lpstr>DBScan</vt:lpstr>
      <vt:lpstr>DBScan</vt:lpstr>
      <vt:lpstr>Análise da mesma região selecionada</vt:lpstr>
      <vt:lpstr>Análise da mesma região selecionada</vt:lpstr>
      <vt:lpstr>Varrendo o Mapa</vt:lpstr>
      <vt:lpstr>Conclusão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com dados da colaboração Planck para reconhecimento de padrões</dc:title>
  <dc:creator>Diogo Ayres Rocha</dc:creator>
  <cp:lastModifiedBy>Diogo Ayres Rocha</cp:lastModifiedBy>
  <cp:revision>16</cp:revision>
  <dcterms:created xsi:type="dcterms:W3CDTF">2022-12-12T06:45:07Z</dcterms:created>
  <dcterms:modified xsi:type="dcterms:W3CDTF">2022-12-20T14:23:43Z</dcterms:modified>
</cp:coreProperties>
</file>

<file path=docProps/thumbnail.jpeg>
</file>